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3" r:id="rId4"/>
    <p:sldId id="265" r:id="rId5"/>
    <p:sldId id="266" r:id="rId6"/>
    <p:sldId id="264" r:id="rId7"/>
    <p:sldId id="288"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showGuides="1">
      <p:cViewPr>
        <p:scale>
          <a:sx n="65" d="100"/>
          <a:sy n="65" d="100"/>
        </p:scale>
        <p:origin x="171"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E32DB-D394-4B30-B2A8-2206C9BF9CA2}" type="datetimeFigureOut">
              <a:rPr lang="en-US" smtClean="0"/>
              <a:t>3/7/2019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69705-5740-40B7-A08D-4732AB811A69}" type="slidenum">
              <a:rPr lang="en-US" smtClean="0"/>
              <a:t>‹#›</a:t>
            </a:fld>
            <a:endParaRPr lang="en-US"/>
          </a:p>
        </p:txBody>
      </p:sp>
    </p:spTree>
    <p:extLst>
      <p:ext uri="{BB962C8B-B14F-4D97-AF65-F5344CB8AC3E}">
        <p14:creationId xmlns:p14="http://schemas.microsoft.com/office/powerpoint/2010/main" val="312722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Honored</a:t>
            </a:r>
            <a:r>
              <a:rPr lang="en-US" baseline="0" dirty="0"/>
              <a:t> to be here. I’m fairly new to UMD, this work represents me trying to open up new avenues for both scholarship and practice at UMD libraries. All preliminary, just starting, interested in collaborating &amp; working with others to explore/expand on the kinds of bibliometric services &amp; resources we can do/offer</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1</a:t>
            </a:fld>
            <a:endParaRPr lang="en-US"/>
          </a:p>
        </p:txBody>
      </p:sp>
    </p:spTree>
    <p:extLst>
      <p:ext uri="{BB962C8B-B14F-4D97-AF65-F5344CB8AC3E}">
        <p14:creationId xmlns:p14="http://schemas.microsoft.com/office/powerpoint/2010/main" val="307084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“librarian scholars” is silly. We don’t do that much scholarship,</a:t>
            </a:r>
            <a:r>
              <a:rPr lang="en-US" baseline="0" dirty="0"/>
              <a:t> but it actually made it a good challenge. Wanted to search a lot of databases, get a sense of coverage from different sources, also get experience working with different kinds of records (before this I was at NIST and only had worked with Web of Science data).  This research question starts to push beyond some of the bibliometric analysis I had done in the past.</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2</a:t>
            </a:fld>
            <a:endParaRPr lang="en-US"/>
          </a:p>
        </p:txBody>
      </p:sp>
    </p:spTree>
    <p:extLst>
      <p:ext uri="{BB962C8B-B14F-4D97-AF65-F5344CB8AC3E}">
        <p14:creationId xmlns:p14="http://schemas.microsoft.com/office/powerpoint/2010/main" val="349614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easiest</a:t>
            </a:r>
            <a:r>
              <a:rPr lang="en-US" baseline="0" dirty="0"/>
              <a:t> format of records to work with…</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3</a:t>
            </a:fld>
            <a:endParaRPr lang="en-US"/>
          </a:p>
        </p:txBody>
      </p:sp>
    </p:spTree>
    <p:extLst>
      <p:ext uri="{BB962C8B-B14F-4D97-AF65-F5344CB8AC3E}">
        <p14:creationId xmlns:p14="http://schemas.microsoft.com/office/powerpoint/2010/main" val="2386738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1F9D44F-358F-4466-8078-D72FCD207F89}"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424307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F9D44F-358F-4466-8078-D72FCD207F89}"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383957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F9D44F-358F-4466-8078-D72FCD207F89}"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59829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F9D44F-358F-4466-8078-D72FCD207F89}"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647132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F9D44F-358F-4466-8078-D72FCD207F89}"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87862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F9D44F-358F-4466-8078-D72FCD207F89}"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8063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F9D44F-358F-4466-8078-D72FCD207F89}" type="datetimeFigureOut">
              <a:rPr lang="en-US" smtClean="0"/>
              <a:t>3/7/2019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2408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1F9D44F-358F-4466-8078-D72FCD207F89}" type="datetimeFigureOut">
              <a:rPr lang="en-US" smtClean="0"/>
              <a:t>3/7/2019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87767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9D44F-358F-4466-8078-D72FCD207F89}" type="datetimeFigureOut">
              <a:rPr lang="en-US" smtClean="0"/>
              <a:t>3/7/2019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23245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F9D44F-358F-4466-8078-D72FCD207F89}"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3975542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F9D44F-358F-4466-8078-D72FCD207F89}"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727520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9D44F-358F-4466-8078-D72FCD207F89}" type="datetimeFigureOut">
              <a:rPr lang="en-US" smtClean="0"/>
              <a:t>3/7/2019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9CC52-5AA7-4D29-BF53-93A89B6C3B69}" type="slidenum">
              <a:rPr lang="en-US" smtClean="0"/>
              <a:t>‹#›</a:t>
            </a:fld>
            <a:endParaRPr lang="en-US"/>
          </a:p>
        </p:txBody>
      </p:sp>
    </p:spTree>
    <p:extLst>
      <p:ext uri="{BB962C8B-B14F-4D97-AF65-F5344CB8AC3E}">
        <p14:creationId xmlns:p14="http://schemas.microsoft.com/office/powerpoint/2010/main" val="147407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ran.r-project.org/web/packages/bibliometrix/vignettes/bibliometrix-vignette.html" TargetMode="External"/><Relationship Id="rId2" Type="http://schemas.openxmlformats.org/officeDocument/2006/relationships/hyperlink" Target="https://eight2late.wordpress.com/2015/05/27/a-gentle-introduction-to-text-mining-using-r/" TargetMode="External"/><Relationship Id="rId1" Type="http://schemas.openxmlformats.org/officeDocument/2006/relationships/slideLayout" Target="../slideLayouts/slideLayout2.xml"/><Relationship Id="rId6" Type="http://schemas.openxmlformats.org/officeDocument/2006/relationships/hyperlink" Target="https://leanpub.com/howtousecitespace" TargetMode="External"/><Relationship Id="rId5" Type="http://schemas.openxmlformats.org/officeDocument/2006/relationships/hyperlink" Target="http://ivmooc.cns.iu.edu/index.html" TargetMode="External"/><Relationship Id="rId4" Type="http://schemas.openxmlformats.org/officeDocument/2006/relationships/hyperlink" Target="https://www.nihlibrary.nih.gov/services/bibliometrics/bibSymp18"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atrost1@umd.edu"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1776" y="851056"/>
            <a:ext cx="6032444" cy="2196944"/>
          </a:xfrm>
        </p:spPr>
        <p:txBody>
          <a:bodyPr>
            <a:normAutofit/>
          </a:bodyPr>
          <a:lstStyle/>
          <a:p>
            <a:pPr algn="l">
              <a:lnSpc>
                <a:spcPct val="100000"/>
              </a:lnSpc>
            </a:pPr>
            <a:r>
              <a:rPr lang="en-US" sz="4400" b="1" dirty="0">
                <a:solidFill>
                  <a:schemeClr val="tx1">
                    <a:lumMod val="75000"/>
                    <a:lumOff val="25000"/>
                  </a:schemeClr>
                </a:solidFill>
                <a:latin typeface="Helvetica" panose="020B0604020202020204" pitchFamily="34" charset="0"/>
                <a:cs typeface="Helvetica" panose="020B0604020202020204" pitchFamily="34" charset="0"/>
              </a:rPr>
              <a:t>Mapping the Role of Practitioners in LIS Scholarship</a:t>
            </a:r>
          </a:p>
        </p:txBody>
      </p:sp>
      <p:sp>
        <p:nvSpPr>
          <p:cNvPr id="3" name="Subtitle 2"/>
          <p:cNvSpPr>
            <a:spLocks noGrp="1"/>
          </p:cNvSpPr>
          <p:nvPr>
            <p:ph type="subTitle" idx="1"/>
          </p:nvPr>
        </p:nvSpPr>
        <p:spPr>
          <a:xfrm>
            <a:off x="1091921" y="3818747"/>
            <a:ext cx="9144000" cy="1655762"/>
          </a:xfrm>
        </p:spPr>
        <p:txBody>
          <a:bodyPr>
            <a:normAutofit/>
          </a:bodyPr>
          <a:lstStyle/>
          <a:p>
            <a:pPr algn="l"/>
            <a:r>
              <a:rPr lang="en-US" sz="2000" b="1" dirty="0">
                <a:solidFill>
                  <a:schemeClr val="tx1">
                    <a:lumMod val="75000"/>
                    <a:lumOff val="25000"/>
                  </a:schemeClr>
                </a:solidFill>
                <a:latin typeface="Helvetica" panose="020B0604020202020204" pitchFamily="34" charset="0"/>
                <a:cs typeface="Helvetica" panose="020B0604020202020204" pitchFamily="34" charset="0"/>
              </a:rPr>
              <a:t>Amy </a:t>
            </a:r>
            <a:r>
              <a:rPr lang="en-US" sz="2000" b="1" dirty="0" err="1">
                <a:solidFill>
                  <a:schemeClr val="tx1">
                    <a:lumMod val="75000"/>
                    <a:lumOff val="25000"/>
                  </a:schemeClr>
                </a:solidFill>
                <a:latin typeface="Helvetica" panose="020B0604020202020204" pitchFamily="34" charset="0"/>
                <a:cs typeface="Helvetica" panose="020B0604020202020204" pitchFamily="34" charset="0"/>
              </a:rPr>
              <a:t>Trost</a:t>
            </a:r>
            <a:endParaRPr lang="en-US" sz="2000" b="1" dirty="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sz="2000" b="1" dirty="0">
                <a:solidFill>
                  <a:schemeClr val="tx1">
                    <a:lumMod val="75000"/>
                    <a:lumOff val="25000"/>
                  </a:schemeClr>
                </a:solidFill>
                <a:latin typeface="Helvetica" panose="020B0604020202020204" pitchFamily="34" charset="0"/>
                <a:cs typeface="Helvetica" panose="020B0604020202020204" pitchFamily="34" charset="0"/>
              </a:rPr>
              <a:t>University of Maryland Libraries</a:t>
            </a:r>
          </a:p>
          <a:p>
            <a:pPr algn="l"/>
            <a:r>
              <a:rPr lang="en-US" sz="2000" b="1" dirty="0">
                <a:solidFill>
                  <a:schemeClr val="tx1">
                    <a:lumMod val="75000"/>
                    <a:lumOff val="25000"/>
                  </a:schemeClr>
                </a:solidFill>
                <a:latin typeface="Helvetica" panose="020B0604020202020204" pitchFamily="34" charset="0"/>
                <a:cs typeface="Helvetica" panose="020B0604020202020204" pitchFamily="34" charset="0"/>
              </a:rPr>
              <a:t>The Universities at Shady Grove</a:t>
            </a:r>
          </a:p>
          <a:p>
            <a:pPr algn="l"/>
            <a:r>
              <a:rPr lang="en-US" sz="2000" b="1" dirty="0">
                <a:solidFill>
                  <a:schemeClr val="tx1">
                    <a:lumMod val="75000"/>
                    <a:lumOff val="25000"/>
                  </a:schemeClr>
                </a:solidFill>
                <a:latin typeface="Helvetica" panose="020B0604020202020204" pitchFamily="34" charset="0"/>
                <a:cs typeface="Helvetica" panose="020B0604020202020204" pitchFamily="34" charset="0"/>
              </a:rPr>
              <a:t>March 7, 2019</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3634"/>
          <a:stretch/>
        </p:blipFill>
        <p:spPr>
          <a:xfrm>
            <a:off x="6561209" y="1134107"/>
            <a:ext cx="5630791" cy="533071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884" y="6120047"/>
            <a:ext cx="1947267" cy="430953"/>
          </a:xfrm>
          <a:prstGeom prst="rect">
            <a:avLst/>
          </a:prstGeom>
        </p:spPr>
      </p:pic>
      <p:pic>
        <p:nvPicPr>
          <p:cNvPr id="13" name="Picture 12"/>
          <p:cNvPicPr>
            <a:picLocks noChangeAspect="1"/>
          </p:cNvPicPr>
          <p:nvPr/>
        </p:nvPicPr>
        <p:blipFill>
          <a:blip r:embed="rId5"/>
          <a:stretch>
            <a:fillRect/>
          </a:stretch>
        </p:blipFill>
        <p:spPr>
          <a:xfrm>
            <a:off x="2654767" y="5959872"/>
            <a:ext cx="2028979" cy="775656"/>
          </a:xfrm>
          <a:prstGeom prst="rect">
            <a:avLst/>
          </a:prstGeom>
        </p:spPr>
      </p:pic>
    </p:spTree>
    <p:extLst>
      <p:ext uri="{BB962C8B-B14F-4D97-AF65-F5344CB8AC3E}">
        <p14:creationId xmlns:p14="http://schemas.microsoft.com/office/powerpoint/2010/main" val="155131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24" t="20882" r="-571" b="10788"/>
          <a:stretch/>
        </p:blipFill>
        <p:spPr>
          <a:xfrm>
            <a:off x="30145" y="-2"/>
            <a:ext cx="12111200" cy="6873075"/>
          </a:xfrm>
          <a:prstGeom prst="rect">
            <a:avLst/>
          </a:prstGeom>
        </p:spPr>
      </p:pic>
      <p:sp>
        <p:nvSpPr>
          <p:cNvPr id="10" name="Rectangle 9"/>
          <p:cNvSpPr/>
          <p:nvPr/>
        </p:nvSpPr>
        <p:spPr>
          <a:xfrm>
            <a:off x="0" y="0"/>
            <a:ext cx="12192000" cy="69113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51236" y="2356484"/>
            <a:ext cx="11381684" cy="1383031"/>
            <a:chOff x="551236" y="2380653"/>
            <a:chExt cx="11381684" cy="1383031"/>
          </a:xfrm>
        </p:grpSpPr>
        <p:sp>
          <p:nvSpPr>
            <p:cNvPr id="4" name="Title 1"/>
            <p:cNvSpPr txBox="1">
              <a:spLocks/>
            </p:cNvSpPr>
            <p:nvPr/>
          </p:nvSpPr>
          <p:spPr>
            <a:xfrm>
              <a:off x="551236" y="2762366"/>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What?  </a:t>
              </a:r>
            </a:p>
          </p:txBody>
        </p:sp>
        <p:sp>
          <p:nvSpPr>
            <p:cNvPr id="5" name="Subtitle 2"/>
            <p:cNvSpPr txBox="1">
              <a:spLocks/>
            </p:cNvSpPr>
            <p:nvPr/>
          </p:nvSpPr>
          <p:spPr>
            <a:xfrm>
              <a:off x="2788920" y="2380653"/>
              <a:ext cx="9144000" cy="1383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solidFill>
                    <a:schemeClr val="tx1">
                      <a:lumMod val="75000"/>
                      <a:lumOff val="25000"/>
                    </a:schemeClr>
                  </a:solidFill>
                  <a:latin typeface="Helvetica" panose="020B0604020202020204" pitchFamily="34" charset="0"/>
                  <a:cs typeface="Helvetica" panose="020B0604020202020204" pitchFamily="34" charset="0"/>
                </a:rPr>
                <a:t>Bibliographic data on academic librarianship from three sources: Web of Science, Google Scholar, and EBSCO’s Library and Information Science Source</a:t>
              </a:r>
            </a:p>
          </p:txBody>
        </p:sp>
      </p:grpSp>
      <p:grpSp>
        <p:nvGrpSpPr>
          <p:cNvPr id="13" name="Group 12"/>
          <p:cNvGrpSpPr/>
          <p:nvPr/>
        </p:nvGrpSpPr>
        <p:grpSpPr>
          <a:xfrm>
            <a:off x="551236" y="957736"/>
            <a:ext cx="11381684" cy="619604"/>
            <a:chOff x="551236" y="957736"/>
            <a:chExt cx="11381684" cy="619604"/>
          </a:xfrm>
        </p:grpSpPr>
        <p:sp>
          <p:nvSpPr>
            <p:cNvPr id="7" name="Title 1"/>
            <p:cNvSpPr txBox="1">
              <a:spLocks/>
            </p:cNvSpPr>
            <p:nvPr/>
          </p:nvSpPr>
          <p:spPr>
            <a:xfrm>
              <a:off x="551236" y="957736"/>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Who?</a:t>
              </a:r>
            </a:p>
          </p:txBody>
        </p:sp>
        <p:sp>
          <p:nvSpPr>
            <p:cNvPr id="11" name="Subtitle 2"/>
            <p:cNvSpPr txBox="1">
              <a:spLocks/>
            </p:cNvSpPr>
            <p:nvPr/>
          </p:nvSpPr>
          <p:spPr>
            <a:xfrm>
              <a:off x="2788920" y="957736"/>
              <a:ext cx="9144000" cy="52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75000"/>
                      <a:lumOff val="25000"/>
                    </a:schemeClr>
                  </a:solidFill>
                  <a:latin typeface="Helvetica" panose="020B0604020202020204" pitchFamily="34" charset="0"/>
                  <a:cs typeface="Helvetica" panose="020B0604020202020204" pitchFamily="34" charset="0"/>
                </a:rPr>
                <a:t>Librarian-scholars in the UMD system</a:t>
              </a:r>
            </a:p>
          </p:txBody>
        </p:sp>
      </p:grpSp>
      <p:grpSp>
        <p:nvGrpSpPr>
          <p:cNvPr id="15" name="Group 14"/>
          <p:cNvGrpSpPr/>
          <p:nvPr/>
        </p:nvGrpSpPr>
        <p:grpSpPr>
          <a:xfrm>
            <a:off x="551236" y="4518659"/>
            <a:ext cx="11381684" cy="1653541"/>
            <a:chOff x="551236" y="4518659"/>
            <a:chExt cx="11381684" cy="1653541"/>
          </a:xfrm>
        </p:grpSpPr>
        <p:sp>
          <p:nvSpPr>
            <p:cNvPr id="6" name="Title 1"/>
            <p:cNvSpPr txBox="1">
              <a:spLocks/>
            </p:cNvSpPr>
            <p:nvPr/>
          </p:nvSpPr>
          <p:spPr>
            <a:xfrm>
              <a:off x="551236" y="5035627"/>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Why? </a:t>
              </a:r>
            </a:p>
          </p:txBody>
        </p:sp>
        <p:sp>
          <p:nvSpPr>
            <p:cNvPr id="12" name="Subtitle 2"/>
            <p:cNvSpPr txBox="1">
              <a:spLocks/>
            </p:cNvSpPr>
            <p:nvPr/>
          </p:nvSpPr>
          <p:spPr>
            <a:xfrm>
              <a:off x="2788920" y="4518659"/>
              <a:ext cx="9144000" cy="1653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solidFill>
                    <a:schemeClr val="tx1">
                      <a:lumMod val="75000"/>
                      <a:lumOff val="25000"/>
                    </a:schemeClr>
                  </a:solidFill>
                  <a:latin typeface="Helvetica" panose="020B0604020202020204" pitchFamily="34" charset="0"/>
                  <a:cs typeface="Helvetica" panose="020B0604020202020204" pitchFamily="34" charset="0"/>
                </a:rPr>
                <a:t>Proof of concept to promote bibliometric services, an example of a research group’s contribution to a larger body of scholarship</a:t>
              </a:r>
            </a:p>
          </p:txBody>
        </p:sp>
      </p:grpSp>
    </p:spTree>
    <p:extLst>
      <p:ext uri="{BB962C8B-B14F-4D97-AF65-F5344CB8AC3E}">
        <p14:creationId xmlns:p14="http://schemas.microsoft.com/office/powerpoint/2010/main" val="224471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Source # 1: Web of Science</a:t>
            </a: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Tools Used: R’s </a:t>
            </a:r>
            <a:r>
              <a:rPr lang="en-US" b="1" dirty="0" err="1">
                <a:solidFill>
                  <a:schemeClr val="tx1">
                    <a:lumMod val="75000"/>
                    <a:lumOff val="25000"/>
                  </a:schemeClr>
                </a:solidFill>
                <a:latin typeface="Helvetica" panose="020B0604020202020204" pitchFamily="34" charset="0"/>
                <a:cs typeface="Helvetica" panose="020B0604020202020204" pitchFamily="34" charset="0"/>
              </a:rPr>
              <a:t>bibliometrix</a:t>
            </a:r>
            <a:r>
              <a:rPr lang="en-US" b="1" dirty="0">
                <a:solidFill>
                  <a:schemeClr val="tx1">
                    <a:lumMod val="75000"/>
                    <a:lumOff val="25000"/>
                  </a:schemeClr>
                </a:solidFill>
                <a:latin typeface="Helvetica" panose="020B0604020202020204" pitchFamily="34" charset="0"/>
                <a:cs typeface="Helvetica" panose="020B0604020202020204" pitchFamily="34" charset="0"/>
              </a:rPr>
              <a:t> package, </a:t>
            </a:r>
            <a:r>
              <a:rPr lang="en-US" b="1" dirty="0" err="1">
                <a:solidFill>
                  <a:schemeClr val="tx1">
                    <a:lumMod val="75000"/>
                    <a:lumOff val="25000"/>
                  </a:schemeClr>
                </a:solidFill>
                <a:latin typeface="Helvetica" panose="020B0604020202020204" pitchFamily="34" charset="0"/>
                <a:cs typeface="Helvetica" panose="020B0604020202020204" pitchFamily="34" charset="0"/>
              </a:rPr>
              <a:t>VOSviewer</a:t>
            </a:r>
            <a:r>
              <a:rPr lang="en-US" b="1" dirty="0">
                <a:solidFill>
                  <a:schemeClr val="tx1">
                    <a:lumMod val="75000"/>
                    <a:lumOff val="25000"/>
                  </a:schemeClr>
                </a:solidFill>
                <a:latin typeface="Helvetica" panose="020B0604020202020204" pitchFamily="34" charset="0"/>
                <a:cs typeface="Helvetica" panose="020B0604020202020204" pitchFamily="34" charset="0"/>
              </a:rPr>
              <a:t> (Sci2 would work also)</a:t>
            </a:r>
          </a:p>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Challenges: Selecting which journals to include</a:t>
            </a:r>
          </a:p>
        </p:txBody>
      </p:sp>
      <p:pic>
        <p:nvPicPr>
          <p:cNvPr id="8" name="Picture 7"/>
          <p:cNvPicPr>
            <a:picLocks noChangeAspect="1"/>
          </p:cNvPicPr>
          <p:nvPr/>
        </p:nvPicPr>
        <p:blipFill>
          <a:blip r:embed="rId3"/>
          <a:stretch>
            <a:fillRect/>
          </a:stretch>
        </p:blipFill>
        <p:spPr>
          <a:xfrm>
            <a:off x="4772030" y="1447800"/>
            <a:ext cx="7070321" cy="4541520"/>
          </a:xfrm>
          <a:prstGeom prst="rect">
            <a:avLst/>
          </a:prstGeom>
        </p:spPr>
      </p:pic>
      <p:sp>
        <p:nvSpPr>
          <p:cNvPr id="17" name="Subtitle 2"/>
          <p:cNvSpPr txBox="1">
            <a:spLocks/>
          </p:cNvSpPr>
          <p:nvPr/>
        </p:nvSpPr>
        <p:spPr>
          <a:xfrm>
            <a:off x="4696181" y="6073139"/>
            <a:ext cx="7046239" cy="708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i="1" dirty="0">
                <a:solidFill>
                  <a:schemeClr val="tx1">
                    <a:lumMod val="75000"/>
                    <a:lumOff val="25000"/>
                  </a:schemeClr>
                </a:solidFill>
                <a:latin typeface="Helvetica" panose="020B0604020202020204" pitchFamily="34" charset="0"/>
                <a:cs typeface="Helvetica" panose="020B0604020202020204" pitchFamily="34" charset="0"/>
              </a:rPr>
              <a:t>The 150 most frequently chosen author-defined keywords in a set of 5,000 Web of Science publications, clustered based on their co-occurrence in the same papers.</a:t>
            </a:r>
          </a:p>
        </p:txBody>
      </p:sp>
    </p:spTree>
    <p:extLst>
      <p:ext uri="{BB962C8B-B14F-4D97-AF65-F5344CB8AC3E}">
        <p14:creationId xmlns:p14="http://schemas.microsoft.com/office/powerpoint/2010/main" val="299224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Source # 2: Google Scholar</a:t>
            </a: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Tools Used: R’s text mining (tm) &amp; scholar packages, </a:t>
            </a:r>
            <a:r>
              <a:rPr lang="en-US" b="1" dirty="0" err="1">
                <a:solidFill>
                  <a:schemeClr val="tx1">
                    <a:lumMod val="75000"/>
                    <a:lumOff val="25000"/>
                  </a:schemeClr>
                </a:solidFill>
                <a:latin typeface="Helvetica" panose="020B0604020202020204" pitchFamily="34" charset="0"/>
                <a:cs typeface="Helvetica" panose="020B0604020202020204" pitchFamily="34" charset="0"/>
              </a:rPr>
              <a:t>Gephi</a:t>
            </a:r>
            <a:r>
              <a:rPr lang="en-US" b="1" dirty="0">
                <a:solidFill>
                  <a:schemeClr val="tx1">
                    <a:lumMod val="75000"/>
                    <a:lumOff val="25000"/>
                  </a:schemeClr>
                </a:solidFill>
                <a:latin typeface="Helvetica" panose="020B0604020202020204" pitchFamily="34" charset="0"/>
                <a:cs typeface="Helvetica" panose="020B0604020202020204" pitchFamily="34" charset="0"/>
              </a:rPr>
              <a:t>, </a:t>
            </a:r>
            <a:r>
              <a:rPr lang="en-US" b="1" dirty="0" err="1">
                <a:solidFill>
                  <a:schemeClr val="tx1">
                    <a:lumMod val="75000"/>
                    <a:lumOff val="25000"/>
                  </a:schemeClr>
                </a:solidFill>
                <a:latin typeface="Helvetica" panose="020B0604020202020204" pitchFamily="34" charset="0"/>
                <a:cs typeface="Helvetica" panose="020B0604020202020204" pitchFamily="34" charset="0"/>
              </a:rPr>
              <a:t>VOSviewer</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Challenges: lack of metadata, difficult to scrape, different scope</a:t>
            </a:r>
          </a:p>
        </p:txBody>
      </p:sp>
      <p:pic>
        <p:nvPicPr>
          <p:cNvPr id="5" name="Picture 4"/>
          <p:cNvPicPr>
            <a:picLocks noChangeAspect="1"/>
          </p:cNvPicPr>
          <p:nvPr/>
        </p:nvPicPr>
        <p:blipFill>
          <a:blip r:embed="rId2"/>
          <a:stretch>
            <a:fillRect/>
          </a:stretch>
        </p:blipFill>
        <p:spPr>
          <a:xfrm>
            <a:off x="5328299" y="1447800"/>
            <a:ext cx="5855018" cy="47320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160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73" b="1688"/>
          <a:stretch/>
        </p:blipFill>
        <p:spPr>
          <a:xfrm>
            <a:off x="1685934" y="0"/>
            <a:ext cx="8717471" cy="6858000"/>
          </a:xfrm>
          <a:prstGeom prst="rect">
            <a:avLst/>
          </a:prstGeom>
        </p:spPr>
      </p:pic>
    </p:spTree>
    <p:extLst>
      <p:ext uri="{BB962C8B-B14F-4D97-AF65-F5344CB8AC3E}">
        <p14:creationId xmlns:p14="http://schemas.microsoft.com/office/powerpoint/2010/main" val="402005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Source # 3: LISS</a:t>
            </a: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Tools Used: R’s text mining (tm) package, Excel macros</a:t>
            </a:r>
          </a:p>
          <a:p>
            <a:pPr>
              <a:lnSpc>
                <a:spcPct val="120000"/>
              </a:lnSpc>
              <a:spcBef>
                <a:spcPts val="1200"/>
              </a:spcBef>
            </a:pPr>
            <a:r>
              <a:rPr lang="en-US" b="1" dirty="0">
                <a:solidFill>
                  <a:schemeClr val="tx1">
                    <a:lumMod val="75000"/>
                    <a:lumOff val="25000"/>
                  </a:schemeClr>
                </a:solidFill>
                <a:latin typeface="Helvetica" panose="020B0604020202020204" pitchFamily="34" charset="0"/>
                <a:cs typeface="Helvetica" panose="020B0604020202020204" pitchFamily="34" charset="0"/>
              </a:rPr>
              <a:t>Challenges: Selecting which journals to include</a:t>
            </a:r>
          </a:p>
        </p:txBody>
      </p:sp>
      <p:sp>
        <p:nvSpPr>
          <p:cNvPr id="17" name="Subtitle 2"/>
          <p:cNvSpPr txBox="1">
            <a:spLocks/>
          </p:cNvSpPr>
          <p:nvPr/>
        </p:nvSpPr>
        <p:spPr>
          <a:xfrm>
            <a:off x="5976341" y="5632307"/>
            <a:ext cx="5644159" cy="100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i="1" dirty="0">
                <a:solidFill>
                  <a:schemeClr val="tx1">
                    <a:lumMod val="75000"/>
                    <a:lumOff val="25000"/>
                  </a:schemeClr>
                </a:solidFill>
                <a:latin typeface="Helvetica" panose="020B0604020202020204" pitchFamily="34" charset="0"/>
                <a:cs typeface="Helvetica" panose="020B0604020202020204" pitchFamily="34" charset="0"/>
              </a:rPr>
              <a:t>The most common words appearing the titles of articles relating to academic librarianship, in LISS and from UMD (found in Google Scholar). Terms that do not closely overlap are highlighted in red.</a:t>
            </a:r>
          </a:p>
        </p:txBody>
      </p:sp>
      <p:pic>
        <p:nvPicPr>
          <p:cNvPr id="2" name="Picture 1"/>
          <p:cNvPicPr>
            <a:picLocks noChangeAspect="1"/>
          </p:cNvPicPr>
          <p:nvPr/>
        </p:nvPicPr>
        <p:blipFill>
          <a:blip r:embed="rId2"/>
          <a:stretch>
            <a:fillRect/>
          </a:stretch>
        </p:blipFill>
        <p:spPr>
          <a:xfrm>
            <a:off x="6030951" y="868681"/>
            <a:ext cx="5209712" cy="4375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6635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3245-B77D-476A-ADDC-DBC34295ACA7}"/>
              </a:ext>
            </a:extLst>
          </p:cNvPr>
          <p:cNvSpPr>
            <a:spLocks noGrp="1"/>
          </p:cNvSpPr>
          <p:nvPr>
            <p:ph type="title"/>
          </p:nvPr>
        </p:nvSpPr>
        <p:spPr/>
        <p:txBody>
          <a:bodyPr>
            <a:normAutofit/>
          </a:bodyPr>
          <a:lstStyle/>
          <a:p>
            <a:r>
              <a:rPr lang="en-US" b="1" dirty="0">
                <a:solidFill>
                  <a:schemeClr val="tx1">
                    <a:lumMod val="75000"/>
                    <a:lumOff val="25000"/>
                  </a:schemeClr>
                </a:solidFill>
                <a:latin typeface="Helvetica" panose="020B0604020202020204" pitchFamily="34" charset="0"/>
                <a:cs typeface="Helvetica" panose="020B0604020202020204" pitchFamily="34" charset="0"/>
              </a:rPr>
              <a:t>Addendum: Tools that have helped me to learn bibliometrics</a:t>
            </a:r>
          </a:p>
        </p:txBody>
      </p:sp>
      <p:sp>
        <p:nvSpPr>
          <p:cNvPr id="3" name="Content Placeholder 2">
            <a:extLst>
              <a:ext uri="{FF2B5EF4-FFF2-40B4-BE49-F238E27FC236}">
                <a16:creationId xmlns:a16="http://schemas.microsoft.com/office/drawing/2014/main" id="{F77DACE7-AF80-4724-BF46-8C07DB8C670A}"/>
              </a:ext>
            </a:extLst>
          </p:cNvPr>
          <p:cNvSpPr>
            <a:spLocks noGrp="1"/>
          </p:cNvSpPr>
          <p:nvPr>
            <p:ph idx="1"/>
          </p:nvPr>
        </p:nvSpPr>
        <p:spPr>
          <a:xfrm>
            <a:off x="1010265" y="1831259"/>
            <a:ext cx="10862187" cy="4525963"/>
          </a:xfrm>
        </p:spPr>
        <p:txBody>
          <a:bodyPr>
            <a:noAutofit/>
          </a:bodyPr>
          <a:lstStyle/>
          <a:p>
            <a:pPr>
              <a:lnSpc>
                <a:spcPct val="120000"/>
              </a:lnSpc>
            </a:pPr>
            <a:r>
              <a:rPr lang="en-US" sz="1800" dirty="0">
                <a:solidFill>
                  <a:schemeClr val="tx1">
                    <a:lumMod val="75000"/>
                    <a:lumOff val="25000"/>
                  </a:schemeClr>
                </a:solidFill>
                <a:latin typeface="Helvetica" panose="020B0604020202020204" pitchFamily="34" charset="0"/>
                <a:cs typeface="Helvetica" panose="020B0604020202020204" pitchFamily="34" charset="0"/>
              </a:rPr>
              <a:t>R tutorials, e.g. </a:t>
            </a:r>
            <a:r>
              <a:rPr lang="en-US" sz="1800" dirty="0">
                <a:solidFill>
                  <a:schemeClr val="tx1">
                    <a:lumMod val="75000"/>
                    <a:lumOff val="25000"/>
                  </a:schemeClr>
                </a:solidFill>
                <a:latin typeface="Helvetica" panose="020B0604020202020204" pitchFamily="34" charset="0"/>
                <a:cs typeface="Helvetica" panose="020B0604020202020204" pitchFamily="34" charset="0"/>
                <a:hlinkClick r:id="rId2">
                  <a:extLst>
                    <a:ext uri="{A12FA001-AC4F-418D-AE19-62706E023703}">
                      <ahyp:hlinkClr xmlns:ahyp="http://schemas.microsoft.com/office/drawing/2018/hyperlinkcolor" val="tx"/>
                    </a:ext>
                  </a:extLst>
                </a:hlinkClick>
              </a:rPr>
              <a:t>https://eight2late.wordpress.com/2015/05/27/a-gentle-introduction-to-text-mining-using-r/</a:t>
            </a:r>
            <a:r>
              <a:rPr lang="en-US" sz="1800" dirty="0">
                <a:solidFill>
                  <a:schemeClr val="tx1">
                    <a:lumMod val="75000"/>
                    <a:lumOff val="25000"/>
                  </a:schemeClr>
                </a:solidFill>
                <a:latin typeface="Helvetica" panose="020B0604020202020204" pitchFamily="34" charset="0"/>
                <a:cs typeface="Helvetica" panose="020B0604020202020204" pitchFamily="34" charset="0"/>
              </a:rPr>
              <a:t> and </a:t>
            </a:r>
            <a:r>
              <a:rPr lang="en-US" sz="1800" dirty="0">
                <a:solidFill>
                  <a:schemeClr val="tx1">
                    <a:lumMod val="75000"/>
                    <a:lumOff val="25000"/>
                  </a:schemeClr>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https://cran.r-project.org/web/packages/bibliometrix/vignettes/bibliometrix-vignette.html</a:t>
            </a:r>
            <a:endParaRPr lang="en-US" sz="1800" dirty="0">
              <a:solidFill>
                <a:schemeClr val="tx1">
                  <a:lumMod val="75000"/>
                  <a:lumOff val="25000"/>
                </a:schemeClr>
              </a:solidFill>
              <a:latin typeface="Helvetica" panose="020B0604020202020204" pitchFamily="34" charset="0"/>
              <a:cs typeface="Helvetica" panose="020B0604020202020204" pitchFamily="34" charset="0"/>
            </a:endParaRPr>
          </a:p>
          <a:p>
            <a:pPr>
              <a:lnSpc>
                <a:spcPct val="120000"/>
              </a:lnSpc>
            </a:pPr>
            <a:endParaRPr lang="en-US" sz="1800" dirty="0">
              <a:latin typeface="Helvetica" panose="020B0604020202020204" pitchFamily="34" charset="0"/>
              <a:cs typeface="Helvetica" panose="020B0604020202020204" pitchFamily="34" charset="0"/>
            </a:endParaRPr>
          </a:p>
          <a:p>
            <a:pPr>
              <a:lnSpc>
                <a:spcPct val="120000"/>
              </a:lnSpc>
            </a:pPr>
            <a:r>
              <a:rPr lang="en-US" sz="1800" dirty="0">
                <a:latin typeface="Helvetica" panose="020B0604020202020204" pitchFamily="34" charset="0"/>
                <a:cs typeface="Helvetica" panose="020B0604020202020204" pitchFamily="34" charset="0"/>
              </a:rPr>
              <a:t>Training sessions in Sci2 and </a:t>
            </a:r>
            <a:r>
              <a:rPr lang="en-US" sz="1800" dirty="0" err="1">
                <a:latin typeface="Helvetica" panose="020B0604020202020204" pitchFamily="34" charset="0"/>
                <a:cs typeface="Helvetica" panose="020B0604020202020204" pitchFamily="34" charset="0"/>
              </a:rPr>
              <a:t>Gephi</a:t>
            </a:r>
            <a:r>
              <a:rPr lang="en-US" sz="1800" dirty="0">
                <a:latin typeface="Helvetica" panose="020B0604020202020204" pitchFamily="34" charset="0"/>
                <a:cs typeface="Helvetica" panose="020B0604020202020204" pitchFamily="34" charset="0"/>
              </a:rPr>
              <a:t>, e.g. </a:t>
            </a:r>
            <a:r>
              <a:rPr lang="en-US" sz="1800" dirty="0">
                <a:latin typeface="Helvetica" panose="020B0604020202020204" pitchFamily="34" charset="0"/>
                <a:cs typeface="Helvetica" panose="020B0604020202020204" pitchFamily="34" charset="0"/>
                <a:hlinkClick r:id="rId4"/>
              </a:rPr>
              <a:t>https://www.nihlibrary.nih.gov/services/bibliometrics/bibSymp18</a:t>
            </a:r>
            <a:r>
              <a:rPr lang="en-US" sz="1800" dirty="0">
                <a:latin typeface="Helvetica" panose="020B0604020202020204" pitchFamily="34" charset="0"/>
                <a:cs typeface="Helvetica" panose="020B0604020202020204" pitchFamily="34" charset="0"/>
              </a:rPr>
              <a:t> (SLA MD symposium Aug 20-21)</a:t>
            </a:r>
          </a:p>
          <a:p>
            <a:pPr>
              <a:lnSpc>
                <a:spcPct val="120000"/>
              </a:lnSpc>
            </a:pPr>
            <a:endParaRPr lang="en-US" sz="1800" dirty="0">
              <a:latin typeface="Helvetica" panose="020B0604020202020204" pitchFamily="34" charset="0"/>
              <a:cs typeface="Helvetica" panose="020B0604020202020204" pitchFamily="34" charset="0"/>
            </a:endParaRPr>
          </a:p>
          <a:p>
            <a:pPr>
              <a:lnSpc>
                <a:spcPct val="120000"/>
              </a:lnSpc>
            </a:pPr>
            <a:r>
              <a:rPr lang="en-US" sz="1800" dirty="0">
                <a:latin typeface="Helvetica" panose="020B0604020202020204" pitchFamily="34" charset="0"/>
                <a:cs typeface="Helvetica" panose="020B0604020202020204" pitchFamily="34" charset="0"/>
              </a:rPr>
              <a:t>Classes, e.g. Indiana University’s Information Visualization MOOC </a:t>
            </a:r>
            <a:r>
              <a:rPr lang="en-US" sz="1800" dirty="0">
                <a:latin typeface="Helvetica" panose="020B0604020202020204" pitchFamily="34" charset="0"/>
                <a:cs typeface="Helvetica" panose="020B0604020202020204" pitchFamily="34" charset="0"/>
                <a:hlinkClick r:id="rId5"/>
              </a:rPr>
              <a:t>http://ivmooc.cns.iu.edu/index.html</a:t>
            </a:r>
            <a:endParaRPr lang="en-US" sz="1800" dirty="0">
              <a:latin typeface="Helvetica" panose="020B0604020202020204" pitchFamily="34" charset="0"/>
              <a:cs typeface="Helvetica" panose="020B0604020202020204" pitchFamily="34" charset="0"/>
            </a:endParaRPr>
          </a:p>
          <a:p>
            <a:pPr marL="0" indent="0">
              <a:lnSpc>
                <a:spcPct val="120000"/>
              </a:lnSpc>
              <a:buNone/>
            </a:pPr>
            <a:endParaRPr lang="en-US" sz="1800" dirty="0">
              <a:latin typeface="Helvetica" panose="020B0604020202020204" pitchFamily="34" charset="0"/>
              <a:cs typeface="Helvetica" panose="020B0604020202020204" pitchFamily="34" charset="0"/>
            </a:endParaRPr>
          </a:p>
          <a:p>
            <a:pPr>
              <a:lnSpc>
                <a:spcPct val="120000"/>
              </a:lnSpc>
            </a:pPr>
            <a:r>
              <a:rPr lang="en-US" sz="1800" dirty="0">
                <a:latin typeface="Helvetica" panose="020B0604020202020204" pitchFamily="34" charset="0"/>
                <a:cs typeface="Helvetica" panose="020B0604020202020204" pitchFamily="34" charset="0"/>
              </a:rPr>
              <a:t>Online product manuals, see </a:t>
            </a:r>
            <a:r>
              <a:rPr lang="en-US" sz="1800" dirty="0">
                <a:latin typeface="Helvetica" panose="020B0604020202020204" pitchFamily="34" charset="0"/>
                <a:cs typeface="Helvetica" panose="020B0604020202020204" pitchFamily="34" charset="0"/>
                <a:hlinkClick r:id="rId6"/>
              </a:rPr>
              <a:t>https://leanpub.com/howtousecitespace</a:t>
            </a:r>
            <a:r>
              <a:rPr lang="en-US" sz="1800" dirty="0">
                <a:latin typeface="Helvetica" panose="020B0604020202020204" pitchFamily="34" charset="0"/>
                <a:cs typeface="Helvetica" panose="020B0604020202020204" pitchFamily="34" charset="0"/>
              </a:rPr>
              <a:t> (free versions also available)</a:t>
            </a:r>
          </a:p>
          <a:p>
            <a:pPr marL="0" indent="0">
              <a:lnSpc>
                <a:spcPct val="120000"/>
              </a:lnSpc>
              <a:buNone/>
            </a:pPr>
            <a:endParaRPr lang="en-US" sz="1800" dirty="0">
              <a:latin typeface="Helvetica" panose="020B0604020202020204" pitchFamily="34" charset="0"/>
              <a:cs typeface="Helvetica" panose="020B0604020202020204" pitchFamily="34" charset="0"/>
            </a:endParaRPr>
          </a:p>
          <a:p>
            <a:pPr>
              <a:lnSpc>
                <a:spcPct val="120000"/>
              </a:lnSpc>
            </a:pPr>
            <a:r>
              <a:rPr lang="en-US" sz="1800" dirty="0">
                <a:latin typeface="Helvetica" panose="020B0604020202020204" pitchFamily="34" charset="0"/>
                <a:cs typeface="Helvetica" panose="020B0604020202020204" pitchFamily="34" charset="0"/>
              </a:rPr>
              <a:t>Reviewing the Methods section of academic literature related to </a:t>
            </a:r>
            <a:r>
              <a:rPr lang="en-US" sz="1800" dirty="0" err="1">
                <a:latin typeface="Helvetica" panose="020B0604020202020204" pitchFamily="34" charset="0"/>
                <a:cs typeface="Helvetica" panose="020B0604020202020204" pitchFamily="34" charset="0"/>
              </a:rPr>
              <a:t>bibliometrics</a:t>
            </a:r>
            <a:endParaRPr lang="en-US" sz="1800" dirty="0">
              <a:latin typeface="Helvetica" panose="020B0604020202020204" pitchFamily="34" charset="0"/>
              <a:cs typeface="Helvetica" panose="020B0604020202020204" pitchFamily="34" charset="0"/>
            </a:endParaRPr>
          </a:p>
          <a:p>
            <a:pPr marL="0" indent="0">
              <a:lnSpc>
                <a:spcPct val="120000"/>
              </a:lnSpc>
              <a:buNone/>
            </a:pPr>
            <a:endParaRPr lang="en-US" sz="1800" dirty="0">
              <a:latin typeface="Helvetica" panose="020B0604020202020204" pitchFamily="34" charset="0"/>
              <a:cs typeface="Helvetica" panose="020B0604020202020204" pitchFamily="34" charset="0"/>
            </a:endParaRPr>
          </a:p>
          <a:p>
            <a:pPr marL="0" indent="0">
              <a:lnSpc>
                <a:spcPct val="120000"/>
              </a:lnSpc>
              <a:buNone/>
            </a:pPr>
            <a:endParaRPr lang="en-US" sz="1800" dirty="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B2B4B502-8290-48EA-A7D2-F4359589EB19}"/>
              </a:ext>
            </a:extLst>
          </p:cNvPr>
          <p:cNvSpPr/>
          <p:nvPr/>
        </p:nvSpPr>
        <p:spPr>
          <a:xfrm>
            <a:off x="125361" y="110613"/>
            <a:ext cx="11924071" cy="661465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20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24" t="20882" r="-571" b="10788"/>
          <a:stretch/>
        </p:blipFill>
        <p:spPr>
          <a:xfrm>
            <a:off x="30145" y="-2"/>
            <a:ext cx="12111200" cy="6873075"/>
          </a:xfrm>
          <a:prstGeom prst="rect">
            <a:avLst/>
          </a:prstGeom>
        </p:spPr>
      </p:pic>
      <p:sp>
        <p:nvSpPr>
          <p:cNvPr id="5" name="Rectangle 4"/>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51027" y="2139628"/>
            <a:ext cx="9144000" cy="1068213"/>
          </a:xfrm>
        </p:spPr>
        <p:txBody>
          <a:bodyPr>
            <a:noAutofit/>
          </a:bodyPr>
          <a:lstStyle/>
          <a:p>
            <a:pPr algn="l"/>
            <a:r>
              <a:rPr lang="en-US" sz="7200" b="1" dirty="0">
                <a:solidFill>
                  <a:schemeClr val="tx1">
                    <a:lumMod val="75000"/>
                    <a:lumOff val="25000"/>
                  </a:schemeClr>
                </a:solidFill>
                <a:latin typeface="Helvetica" panose="020B0604020202020204" pitchFamily="34" charset="0"/>
                <a:cs typeface="Helvetica" panose="020B0604020202020204" pitchFamily="34" charset="0"/>
              </a:rPr>
              <a:t>Questions?</a:t>
            </a:r>
          </a:p>
        </p:txBody>
      </p:sp>
      <p:sp>
        <p:nvSpPr>
          <p:cNvPr id="3" name="Subtitle 2"/>
          <p:cNvSpPr>
            <a:spLocks noGrp="1"/>
          </p:cNvSpPr>
          <p:nvPr>
            <p:ph type="subTitle" idx="1"/>
          </p:nvPr>
        </p:nvSpPr>
        <p:spPr>
          <a:xfrm>
            <a:off x="1821180" y="3332910"/>
            <a:ext cx="4503420" cy="2084910"/>
          </a:xfrm>
        </p:spPr>
        <p:txBody>
          <a:bodyPr>
            <a:normAutofit/>
          </a:bodyPr>
          <a:lstStyle/>
          <a:p>
            <a:pPr algn="l"/>
            <a:r>
              <a:rPr lang="en-US" b="1" dirty="0">
                <a:solidFill>
                  <a:schemeClr val="tx1">
                    <a:lumMod val="75000"/>
                    <a:lumOff val="25000"/>
                  </a:schemeClr>
                </a:solidFill>
                <a:latin typeface="Helvetica" panose="020B0604020202020204" pitchFamily="34" charset="0"/>
                <a:cs typeface="Helvetica" panose="020B0604020202020204" pitchFamily="34" charset="0"/>
              </a:rPr>
              <a:t>Please contact me!</a:t>
            </a:r>
          </a:p>
          <a:p>
            <a:pPr algn="l"/>
            <a:r>
              <a:rPr lang="en-US" b="1" dirty="0">
                <a:solidFill>
                  <a:schemeClr val="tx1">
                    <a:lumMod val="75000"/>
                    <a:lumOff val="25000"/>
                  </a:schemeClr>
                </a:solidFill>
                <a:latin typeface="Helvetica" panose="020B0604020202020204" pitchFamily="34" charset="0"/>
                <a:cs typeface="Helvetica" panose="020B0604020202020204" pitchFamily="34" charset="0"/>
                <a:hlinkClick r:id="rId3"/>
              </a:rPr>
              <a:t>atrost1@umd.edu</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b="1" dirty="0">
                <a:solidFill>
                  <a:schemeClr val="tx1">
                    <a:lumMod val="75000"/>
                    <a:lumOff val="25000"/>
                  </a:schemeClr>
                </a:solidFill>
                <a:latin typeface="Helvetica" panose="020B0604020202020204" pitchFamily="34" charset="0"/>
                <a:cs typeface="Helvetica" panose="020B0604020202020204" pitchFamily="34" charset="0"/>
              </a:rPr>
              <a:t>Twitter: @</a:t>
            </a:r>
            <a:r>
              <a:rPr lang="en-US" b="1" dirty="0" err="1">
                <a:solidFill>
                  <a:schemeClr val="tx1">
                    <a:lumMod val="75000"/>
                    <a:lumOff val="25000"/>
                  </a:schemeClr>
                </a:solidFill>
                <a:latin typeface="Helvetica" panose="020B0604020202020204" pitchFamily="34" charset="0"/>
                <a:cs typeface="Helvetica" panose="020B0604020202020204" pitchFamily="34" charset="0"/>
              </a:rPr>
              <a:t>AmyTrost</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b="1" dirty="0">
                <a:solidFill>
                  <a:schemeClr val="tx1">
                    <a:lumMod val="75000"/>
                    <a:lumOff val="25000"/>
                  </a:schemeClr>
                </a:solidFill>
                <a:latin typeface="Helvetica" panose="020B0604020202020204" pitchFamily="34" charset="0"/>
                <a:cs typeface="Helvetica" panose="020B0604020202020204" pitchFamily="34" charset="0"/>
              </a:rPr>
              <a:t>GitHub: </a:t>
            </a:r>
            <a:r>
              <a:rPr lang="en-US" b="1" dirty="0" err="1">
                <a:solidFill>
                  <a:schemeClr val="tx1">
                    <a:lumMod val="75000"/>
                    <a:lumOff val="25000"/>
                  </a:schemeClr>
                </a:solidFill>
                <a:latin typeface="Helvetica" panose="020B0604020202020204" pitchFamily="34" charset="0"/>
                <a:cs typeface="Helvetica" panose="020B0604020202020204" pitchFamily="34" charset="0"/>
              </a:rPr>
              <a:t>amytrost</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a:p>
            <a:pPr algn="l"/>
            <a:endParaRPr lang="en-US" b="1" dirty="0">
              <a:solidFill>
                <a:schemeClr val="tx1">
                  <a:lumMod val="75000"/>
                  <a:lumOff val="25000"/>
                </a:schemeClr>
              </a:solidFill>
              <a:latin typeface="Helvetica" panose="020B0604020202020204" pitchFamily="34" charset="0"/>
              <a:cs typeface="Helvetica" panose="020B0604020202020204" pitchFamily="34" charset="0"/>
            </a:endParaRPr>
          </a:p>
          <a:p>
            <a:pPr algn="l"/>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73808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539</Words>
  <Application>Microsoft Office PowerPoint</Application>
  <PresentationFormat>Widescreen</PresentationFormat>
  <Paragraphs>43</Paragraphs>
  <Slides>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Helvetica</vt:lpstr>
      <vt:lpstr>Office Theme</vt:lpstr>
      <vt:lpstr>Mapping the Role of Practitioners in LIS Scholarship</vt:lpstr>
      <vt:lpstr>PowerPoint Presentation</vt:lpstr>
      <vt:lpstr>PowerPoint Presentation</vt:lpstr>
      <vt:lpstr>PowerPoint Presentation</vt:lpstr>
      <vt:lpstr>PowerPoint Presentation</vt:lpstr>
      <vt:lpstr>PowerPoint Presentation</vt:lpstr>
      <vt:lpstr>Addendum: Tools that have helped me to learn bibliometrics</vt:lpstr>
      <vt:lpstr>Questions?</vt:lpstr>
    </vt:vector>
  </TitlesOfParts>
  <Company>The Universities at Shady Grove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Role of Practitioners in LIS Scholarship</dc:title>
  <dc:creator>Windows User</dc:creator>
  <cp:lastModifiedBy>Bryant T</cp:lastModifiedBy>
  <cp:revision>15</cp:revision>
  <dcterms:created xsi:type="dcterms:W3CDTF">2019-03-06T16:45:36Z</dcterms:created>
  <dcterms:modified xsi:type="dcterms:W3CDTF">2019-03-07T12:56:24Z</dcterms:modified>
</cp:coreProperties>
</file>